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2" r:id="rId1"/>
  </p:sldMasterIdLst>
  <p:notesMasterIdLst>
    <p:notesMasterId r:id="rId40"/>
  </p:notesMasterIdLst>
  <p:sldIdLst>
    <p:sldId id="256" r:id="rId2"/>
    <p:sldId id="257" r:id="rId3"/>
    <p:sldId id="259" r:id="rId4"/>
    <p:sldId id="265" r:id="rId5"/>
    <p:sldId id="263" r:id="rId6"/>
    <p:sldId id="262" r:id="rId7"/>
    <p:sldId id="264" r:id="rId8"/>
    <p:sldId id="266" r:id="rId9"/>
    <p:sldId id="269" r:id="rId10"/>
    <p:sldId id="274" r:id="rId11"/>
    <p:sldId id="278" r:id="rId12"/>
    <p:sldId id="275" r:id="rId13"/>
    <p:sldId id="276" r:id="rId14"/>
    <p:sldId id="277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91" r:id="rId26"/>
    <p:sldId id="292" r:id="rId27"/>
    <p:sldId id="289" r:id="rId28"/>
    <p:sldId id="290" r:id="rId29"/>
    <p:sldId id="293" r:id="rId30"/>
    <p:sldId id="294" r:id="rId31"/>
    <p:sldId id="295" r:id="rId32"/>
    <p:sldId id="296" r:id="rId33"/>
    <p:sldId id="297" r:id="rId34"/>
    <p:sldId id="300" r:id="rId35"/>
    <p:sldId id="301" r:id="rId36"/>
    <p:sldId id="303" r:id="rId37"/>
    <p:sldId id="304" r:id="rId38"/>
    <p:sldId id="305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74"/>
    <p:restoredTop sz="94657"/>
  </p:normalViewPr>
  <p:slideViewPr>
    <p:cSldViewPr snapToGrid="0" snapToObjects="1">
      <p:cViewPr varScale="1">
        <p:scale>
          <a:sx n="102" d="100"/>
          <a:sy n="102" d="100"/>
        </p:scale>
        <p:origin x="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D6575-396F-E04D-ADC3-74221B897459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1E5E0-23FF-124C-A97B-20985D03806F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690221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81E5E0-23FF-124C-A97B-20985D03806F}" type="slidenum">
              <a:rPr lang="en-IR" smtClean="0"/>
              <a:t>9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86184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61958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111662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5125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99460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5888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44210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65596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8222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93208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5510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02563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395669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3704569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15060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13393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794835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61442-8811-0F49-A737-D28D8B4449AB}" type="datetimeFigureOut">
              <a:rPr lang="en-IR" smtClean="0"/>
              <a:t>12/6/2025 R</a:t>
            </a:fld>
            <a:endParaRPr lang="en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94BF590-CB47-5747-9095-D6B3B0D5ACD7}" type="slidenum">
              <a:rPr lang="en-IR" smtClean="0"/>
              <a:t>‹#›</a:t>
            </a:fld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62557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953E9-F4A6-E149-AC86-4821474ABB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Malignant Neoplasms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A8A5E4-5EA2-0C4F-8A1B-9850BB39C7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49100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5FD0F61-6FCE-5049-AC7B-0CEB7A34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95513" y="3797300"/>
            <a:ext cx="8915399" cy="2262781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Metastatic Disease</a:t>
            </a:r>
            <a:b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B7CD5E9-AFCC-164C-AA31-EC41A0B408F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037227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3D1B-1657-B642-9C47-73630463F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18D18B-A5D1-6642-BCB5-608BEDBA0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most common malignancy that develops in bone</a:t>
            </a:r>
          </a:p>
          <a:p>
            <a:r>
              <a:rPr lang="en-US" dirty="0">
                <a:latin typeface="Helvetica" pitchFamily="2" charset="0"/>
              </a:rPr>
              <a:t>arise from carcinomas (breast, lung, prostate) </a:t>
            </a:r>
          </a:p>
          <a:p>
            <a:r>
              <a:rPr lang="en-US" dirty="0">
                <a:latin typeface="Helvetica" pitchFamily="2" charset="0"/>
              </a:rPr>
              <a:t>Women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fifth to seventh decade 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35379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A9D2D-6BA2-7244-A8E2-D9EC1193B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425" y="725710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Imaging Features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DB3C2-E1A2-BD44-9BA2-6149CE309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7425" y="1603332"/>
            <a:ext cx="9769046" cy="2242158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posterior mandible  /bilaterally</a:t>
            </a:r>
            <a:r>
              <a:rPr lang="en-US" dirty="0">
                <a:effectLst/>
                <a:latin typeface="Helvetica" pitchFamily="2" charset="0"/>
              </a:rPr>
              <a:t> </a:t>
            </a:r>
          </a:p>
          <a:p>
            <a:r>
              <a:rPr lang="en-US" dirty="0">
                <a:effectLst/>
                <a:latin typeface="Helvetica" pitchFamily="2" charset="0"/>
              </a:rPr>
              <a:t>may develop in the periodontal ligament space (sometimes at the root apex), mimicking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periapical or periodontal inflammatory disease</a:t>
            </a:r>
          </a:p>
          <a:p>
            <a:r>
              <a:rPr lang="en-US" dirty="0">
                <a:effectLst/>
                <a:latin typeface="Helvetica" pitchFamily="2" charset="0"/>
              </a:rPr>
              <a:t>papilla of a developing tooth</a:t>
            </a:r>
          </a:p>
          <a:p>
            <a:r>
              <a:rPr lang="en-US" dirty="0">
                <a:effectLst/>
                <a:latin typeface="Helvetica" pitchFamily="2" charset="0"/>
              </a:rPr>
              <a:t>moderately well-defined to poorly defined peripheries, without any cortex </a:t>
            </a:r>
          </a:p>
          <a:p>
            <a:r>
              <a:rPr lang="en-US" dirty="0">
                <a:effectLst/>
                <a:latin typeface="Helvetica" pitchFamily="2" charset="0"/>
              </a:rPr>
              <a:t>lobular or polymorphous shape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FCEE2A-063C-C546-AD10-543CFB0E9E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047" t="35554" b="30082"/>
          <a:stretch/>
        </p:blipFill>
        <p:spPr>
          <a:xfrm>
            <a:off x="8427327" y="3845490"/>
            <a:ext cx="3739691" cy="30125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663D28-7326-9541-A436-78E0844418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3730" b="66937"/>
          <a:stretch/>
        </p:blipFill>
        <p:spPr>
          <a:xfrm>
            <a:off x="194725" y="3845490"/>
            <a:ext cx="3442422" cy="30125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6ED610-38DC-3E45-B636-8E793E98E9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105" r="64373"/>
          <a:stretch/>
        </p:blipFill>
        <p:spPr>
          <a:xfrm>
            <a:off x="4687637" y="3845490"/>
            <a:ext cx="3739690" cy="301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157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E6646-2B4F-4241-9525-E449711F7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2100" y="806764"/>
            <a:ext cx="10174788" cy="2215476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generally radiolucent </a:t>
            </a:r>
            <a:r>
              <a:rPr lang="en-US" sz="1600" dirty="0">
                <a:latin typeface="Helvetica" pitchFamily="2" charset="0"/>
              </a:rPr>
              <a:t>/</a:t>
            </a:r>
            <a:r>
              <a:rPr lang="en-US" sz="1600" dirty="0">
                <a:effectLst/>
                <a:latin typeface="Helvetica" pitchFamily="2" charset="0"/>
              </a:rPr>
              <a:t>some residual normal trabecular bone 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from prostate and breast lesions: osteoblastic response /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patchy sclerosis and </a:t>
            </a:r>
            <a:r>
              <a:rPr lang="en-US" sz="1600" dirty="0">
                <a:latin typeface="Helvetica" pitchFamily="2" charset="0"/>
              </a:rPr>
              <a:t>periosteal reaction on the bone surface (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spiculated pattern</a:t>
            </a:r>
            <a:r>
              <a:rPr lang="en-US" sz="1600" dirty="0">
                <a:latin typeface="Helvetica" pitchFamily="2" charset="0"/>
              </a:rPr>
              <a:t>)</a:t>
            </a:r>
          </a:p>
          <a:p>
            <a:endParaRPr lang="en-US" sz="1600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r>
              <a:rPr lang="en-US" sz="1700" dirty="0">
                <a:solidFill>
                  <a:schemeClr val="accent5"/>
                </a:solidFill>
                <a:effectLst/>
                <a:latin typeface="Helvetica" pitchFamily="2" charset="0"/>
              </a:rPr>
              <a:t>floating in a soft tissue</a:t>
            </a:r>
          </a:p>
          <a:p>
            <a:r>
              <a:rPr lang="en-US" sz="1700" dirty="0">
                <a:effectLst/>
                <a:latin typeface="Helvetica" pitchFamily="2" charset="0"/>
              </a:rPr>
              <a:t> Extraction sockets &gt;&gt;&gt;</a:t>
            </a:r>
            <a:r>
              <a:rPr lang="en-US" sz="1700" dirty="0">
                <a:latin typeface="Helvetica" pitchFamily="2" charset="0"/>
              </a:rPr>
              <a:t> </a:t>
            </a:r>
            <a:r>
              <a:rPr lang="en-US" sz="1700" dirty="0">
                <a:effectLst/>
                <a:latin typeface="Helvetica" pitchFamily="2" charset="0"/>
              </a:rPr>
              <a:t>fail to heal and </a:t>
            </a:r>
            <a:r>
              <a:rPr lang="en-US" sz="1700" dirty="0">
                <a:solidFill>
                  <a:schemeClr val="accent5"/>
                </a:solidFill>
                <a:effectLst/>
                <a:latin typeface="Helvetica" pitchFamily="2" charset="0"/>
              </a:rPr>
              <a:t>increase in size</a:t>
            </a:r>
            <a:endParaRPr lang="en-US" sz="1700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A629F7-D873-F441-B047-9EA9404F5E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5604"/>
          <a:stretch/>
        </p:blipFill>
        <p:spPr>
          <a:xfrm>
            <a:off x="674579" y="3102107"/>
            <a:ext cx="7692808" cy="37892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C7A574-A81A-0F41-ACFC-38F349E60D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7051" r="60714"/>
          <a:stretch/>
        </p:blipFill>
        <p:spPr>
          <a:xfrm>
            <a:off x="8654854" y="3508919"/>
            <a:ext cx="3453416" cy="221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75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5C227-BB18-BF48-B964-CC232F48E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3625" y="662210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BD86F-34AB-2441-A6EC-5955ABA04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9888" y="2393951"/>
            <a:ext cx="9078912" cy="3346449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Hematogenous malignancies (multiple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myeloma):  better defined border</a:t>
            </a:r>
          </a:p>
          <a:p>
            <a:pPr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periapical inflammatory disease (lesion </a:t>
            </a:r>
            <a:r>
              <a:rPr lang="en-US" dirty="0">
                <a:effectLst/>
                <a:latin typeface="Helvetica" pitchFamily="2" charset="0"/>
              </a:rPr>
              <a:t>originates within the PDL) :more concentric / at the apex 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squamous cell carcinoma : epicenter of SCC nearer the surface “cookie bite”  / metastasis within the bone/ shape more circular or oval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993122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5EC377-E2DE-E84B-860B-59D6D02C4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8172" y="3804781"/>
            <a:ext cx="8915399" cy="2262781"/>
          </a:xfrm>
        </p:spPr>
        <p:txBody>
          <a:bodyPr/>
          <a:lstStyle/>
          <a:p>
            <a:pPr rtl="1"/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Sarcomas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AD78188-4201-B047-930F-F9975B6BB2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</a:pP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25509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DA356-6498-DD42-8090-D6773917A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1468" y="749371"/>
            <a:ext cx="8911687" cy="1280890"/>
          </a:xfrm>
        </p:spPr>
        <p:txBody>
          <a:bodyPr/>
          <a:lstStyle/>
          <a:p>
            <a:r>
              <a:rPr lang="fa-IR" dirty="0"/>
              <a:t>1</a:t>
            </a:r>
            <a:r>
              <a:rPr lang="en-US" dirty="0"/>
              <a:t>.</a:t>
            </a:r>
            <a:r>
              <a:rPr lang="en-US" dirty="0">
                <a:effectLst/>
                <a:latin typeface="Helvetica" pitchFamily="2" charset="0"/>
              </a:rPr>
              <a:t>Osteosarcoma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CF2C9-7B06-0B4B-AEAD-BF7FCC9CF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can arise within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Paget disease </a:t>
            </a:r>
            <a:r>
              <a:rPr lang="en-US" dirty="0">
                <a:effectLst/>
                <a:latin typeface="Helvetica" pitchFamily="2" charset="0"/>
              </a:rPr>
              <a:t>and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fibrous dysplasia </a:t>
            </a:r>
            <a:r>
              <a:rPr lang="en-US" dirty="0">
                <a:effectLst/>
                <a:latin typeface="Helvetica" pitchFamily="2" charset="0"/>
              </a:rPr>
              <a:t>after </a:t>
            </a:r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radiation therapy</a:t>
            </a:r>
          </a:p>
          <a:p>
            <a:r>
              <a:rPr lang="en-US" dirty="0">
                <a:effectLst/>
                <a:latin typeface="Helvetica" pitchFamily="2" charset="0"/>
              </a:rPr>
              <a:t>fourth decade</a:t>
            </a:r>
          </a:p>
          <a:p>
            <a:r>
              <a:rPr lang="en-US" dirty="0">
                <a:effectLst/>
                <a:latin typeface="Helvetica" pitchFamily="2" charset="0"/>
              </a:rPr>
              <a:t>most commonly sign or symptom being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a rapidly enlarging 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swelling </a:t>
            </a:r>
            <a:r>
              <a:rPr lang="en-US" dirty="0">
                <a:latin typeface="Helvetica" pitchFamily="2" charset="0"/>
              </a:rPr>
              <a:t>(6 months before diagnosis) </a:t>
            </a:r>
          </a:p>
          <a:p>
            <a:r>
              <a:rPr lang="en-US" dirty="0">
                <a:effectLst/>
                <a:latin typeface="Helvetica" pitchFamily="2" charset="0"/>
              </a:rPr>
              <a:t>mandible (posterior mandibular alveolar process, angle, and ramus)</a:t>
            </a:r>
          </a:p>
          <a:p>
            <a:r>
              <a:rPr lang="en-US" dirty="0">
                <a:effectLst/>
                <a:latin typeface="Helvetica" pitchFamily="2" charset="0"/>
              </a:rPr>
              <a:t>molar areas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in the maxilla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170610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E7F36-24E4-DB49-876C-C8FB90F0B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259" y="674214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Imaging Features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5A923-A09B-A743-B2A0-CB9A42404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594" y="1365337"/>
            <a:ext cx="5837092" cy="5492663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poorly defined border with no cortex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may be entirely radiolucent, mixed radiolucent-radiopaque, or radiopaque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internal structure: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granular- or sclerotic-appearing bone, cotton, wisps of bone, or </a:t>
            </a:r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honeycombs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may destroy the cortex of the inferior alveolar canal, and the antral or nasal wall cortices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2000" b="1" dirty="0">
                <a:solidFill>
                  <a:schemeClr val="accent5"/>
                </a:solidFill>
                <a:effectLst/>
                <a:latin typeface="Helvetica" pitchFamily="2" charset="0"/>
              </a:rPr>
              <a:t>neurovascular canal may be </a:t>
            </a:r>
            <a:r>
              <a:rPr lang="en-US" sz="2000" b="1" u="sng" dirty="0">
                <a:solidFill>
                  <a:schemeClr val="accent5"/>
                </a:solidFill>
                <a:effectLst/>
                <a:latin typeface="Helvetica" pitchFamily="2" charset="0"/>
              </a:rPr>
              <a:t>symmetrically</a:t>
            </a:r>
            <a:r>
              <a:rPr lang="en-US" sz="2000" b="1" dirty="0">
                <a:solidFill>
                  <a:schemeClr val="accent5"/>
                </a:solidFill>
                <a:effectLst/>
                <a:latin typeface="Helvetica" pitchFamily="2" charset="0"/>
              </a:rPr>
              <a:t> widened and enlarged</a:t>
            </a:r>
          </a:p>
          <a:p>
            <a:endParaRPr lang="en-US" sz="2000" b="1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Codman triangle / “sunray” or “hair-on-end”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921397-891D-A242-A5C4-82E6B74FF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853" y="1314659"/>
            <a:ext cx="51054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40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FDF0E-E574-D947-9496-B47BC6C10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A4246-202F-DD47-A5E5-48C593CC3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0350" y="5799637"/>
            <a:ext cx="6578154" cy="868505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Nonconcentric widening of PDL (</a:t>
            </a:r>
            <a:r>
              <a:rPr lang="en-US" b="1" dirty="0">
                <a:solidFill>
                  <a:srgbClr val="FF0000"/>
                </a:solidFill>
                <a:effectLst/>
                <a:latin typeface="Helvetica" pitchFamily="2" charset="0"/>
              </a:rPr>
              <a:t>Garrington sign</a:t>
            </a:r>
            <a:r>
              <a:rPr lang="en-US" dirty="0">
                <a:effectLst/>
                <a:latin typeface="Helvetica" pitchFamily="2" charset="0"/>
              </a:rPr>
              <a:t>)</a:t>
            </a:r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CEBFFB-E64E-564D-B813-AA21F5A8F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097" y="812103"/>
            <a:ext cx="7262660" cy="475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48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E7127-2599-9E40-997F-1A0C5429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520" y="636636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8280C-13FB-AF46-9434-77A3EAB00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3847" y="2246334"/>
            <a:ext cx="8915400" cy="377762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Chondrosarcoma</a:t>
            </a:r>
          </a:p>
          <a:p>
            <a:pPr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Fibrosarcoma : no osseous structure </a:t>
            </a:r>
          </a:p>
          <a:p>
            <a:pPr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prostate and breast metastases :sunray or speculated bone pattern 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Benign neoplasms ( ossifying fibroma and fibrous dysplasia) uniform internal structure, lack invasive, destructive characteristics</a:t>
            </a:r>
          </a:p>
          <a:p>
            <a:pPr>
              <a:buFont typeface="+mj-lt"/>
              <a:buAutoNum type="arabicPeriod"/>
            </a:pPr>
            <a:endParaRPr lang="en-US" dirty="0">
              <a:effectLst/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endParaRPr lang="en-US" dirty="0"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endParaRPr lang="en-US" dirty="0">
              <a:effectLst/>
              <a:latin typeface="Helvetica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579A33-053D-9B4C-B6FF-C3AEDCA3B54C}"/>
              </a:ext>
            </a:extLst>
          </p:cNvPr>
          <p:cNvSpPr txBox="1"/>
          <p:nvPr/>
        </p:nvSpPr>
        <p:spPr>
          <a:xfrm>
            <a:off x="1916520" y="4435769"/>
            <a:ext cx="9908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The histopathology of a biopsy specimen of osteosarcoma may be interpreted as a bone dysplasia, and the correct diagnosis in these cases may rely on the imaging characteristics. </a:t>
            </a:r>
          </a:p>
        </p:txBody>
      </p:sp>
    </p:spTree>
    <p:extLst>
      <p:ext uri="{BB962C8B-B14F-4D97-AF65-F5344CB8AC3E}">
        <p14:creationId xmlns:p14="http://schemas.microsoft.com/office/powerpoint/2010/main" val="107461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80AF5-4AEC-D644-AE65-5B5AECF8F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6577" y="85271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malignancies that commonly affect the jaws </a:t>
            </a:r>
            <a:br>
              <a:rPr lang="en-US" dirty="0">
                <a:solidFill>
                  <a:schemeClr val="accent5"/>
                </a:solidFill>
                <a:latin typeface="Helvetica" pitchFamily="2" charset="0"/>
              </a:rPr>
            </a:br>
            <a:endParaRPr lang="en-IR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494D2-760A-104C-BCBF-7298561DF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5635" y="2133600"/>
            <a:ext cx="9158977" cy="3777622"/>
          </a:xfrm>
        </p:spPr>
        <p:txBody>
          <a:bodyPr>
            <a:normAutofit/>
          </a:bodyPr>
          <a:lstStyle/>
          <a:p>
            <a:r>
              <a:rPr lang="en-US" sz="2400" dirty="0">
                <a:effectLst/>
                <a:latin typeface="Helvetica" pitchFamily="2" charset="0"/>
              </a:rPr>
              <a:t>(1) lesions of epithelial origin or carcinomas</a:t>
            </a:r>
          </a:p>
          <a:p>
            <a:r>
              <a:rPr lang="en-US" sz="2400" dirty="0">
                <a:effectLst/>
                <a:latin typeface="Helvetica" pitchFamily="2" charset="0"/>
              </a:rPr>
              <a:t>(2) lesions of mesenchymal origin or sarcomas</a:t>
            </a:r>
          </a:p>
          <a:p>
            <a:r>
              <a:rPr lang="en-US" sz="2400" dirty="0">
                <a:effectLst/>
                <a:latin typeface="Helvetica" pitchFamily="2" charset="0"/>
              </a:rPr>
              <a:t>(3) lesions of hematopoietic origin</a:t>
            </a:r>
          </a:p>
          <a:p>
            <a:r>
              <a:rPr lang="en-US" sz="2400" dirty="0">
                <a:effectLst/>
                <a:latin typeface="Helvetica" pitchFamily="2" charset="0"/>
              </a:rPr>
              <a:t>(</a:t>
            </a:r>
            <a:r>
              <a:rPr lang="en-US" sz="2400" dirty="0">
                <a:latin typeface="Helvetica" pitchFamily="2" charset="0"/>
              </a:rPr>
              <a:t>4) metastatic lesions</a:t>
            </a:r>
          </a:p>
          <a:p>
            <a:endParaRPr lang="en-US" sz="2400" dirty="0">
              <a:effectLst/>
              <a:latin typeface="Helvetica" pitchFamily="2" charset="0"/>
            </a:endParaRPr>
          </a:p>
          <a:p>
            <a:endParaRPr lang="en-US" sz="2400" dirty="0">
              <a:latin typeface="Helvetica" pitchFamily="2" charset="0"/>
            </a:endParaRPr>
          </a:p>
          <a:p>
            <a:r>
              <a:rPr lang="en-US" sz="2400" dirty="0">
                <a:effectLst/>
                <a:latin typeface="Helvetica" pitchFamily="2" charset="0"/>
              </a:rPr>
              <a:t>the most common in the head and neck</a:t>
            </a:r>
            <a:r>
              <a:rPr lang="en-US" sz="2400" dirty="0">
                <a:latin typeface="Helvetica" pitchFamily="2" charset="0"/>
              </a:rPr>
              <a:t>: carcinomas</a:t>
            </a:r>
            <a:endParaRPr lang="en-US" sz="2400" dirty="0">
              <a:effectLst/>
              <a:latin typeface="Helvetica" pitchFamily="2" charset="0"/>
            </a:endParaRPr>
          </a:p>
          <a:p>
            <a:endParaRPr lang="en-US" sz="2400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834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2B8B0-BBC9-6946-88FA-A4869FFDB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363" y="699266"/>
            <a:ext cx="8911687" cy="1280890"/>
          </a:xfrm>
        </p:spPr>
        <p:txBody>
          <a:bodyPr/>
          <a:lstStyle/>
          <a:p>
            <a:r>
              <a:rPr lang="en-IR" dirty="0"/>
              <a:t>2. </a:t>
            </a:r>
            <a:r>
              <a:rPr lang="en-US" dirty="0">
                <a:effectLst/>
                <a:latin typeface="Helvetica" pitchFamily="2" charset="0"/>
              </a:rPr>
              <a:t>Chondrosarcoma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A1C78-9765-EF4A-AE11-F575AD873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3227" y="2133600"/>
            <a:ext cx="5284419" cy="4025134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malignant cells produce cartilage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 quite rare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47 years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Males and females are affected equally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near TMJ &gt;&gt;&gt; trismus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mandible and maxilla equal frequency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Maxilla; anterior region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Mandible; coronoid process, condylar head and neck , occasionally the symphysis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E1076F-AC32-A745-95AD-DEA21C3C3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7645" y="1557229"/>
            <a:ext cx="51054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080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32D0B-0F3E-C94B-8415-DFF3E37DD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155" y="711792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Imaging Features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D00B6-B071-2047-8145-A114DB333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9945" y="1553227"/>
            <a:ext cx="9124667" cy="530477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slow-growing</a:t>
            </a:r>
            <a:r>
              <a:rPr lang="en-US" dirty="0">
                <a:effectLst/>
                <a:latin typeface="Helvetica" pitchFamily="2" charset="0"/>
              </a:rPr>
              <a:t> neoplasms, (radiologic signs may be benign in nature)</a:t>
            </a: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well defined and at times corticated</a:t>
            </a:r>
          </a:p>
          <a:p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a sunray or hair-on-end</a:t>
            </a:r>
          </a:p>
          <a:p>
            <a:r>
              <a:rPr lang="en-US" dirty="0">
                <a:effectLst/>
                <a:latin typeface="Helvetica" pitchFamily="2" charset="0"/>
              </a:rPr>
              <a:t>Uncommonly, more </a:t>
            </a:r>
            <a:r>
              <a:rPr lang="en-US" dirty="0">
                <a:latin typeface="Helvetica" pitchFamily="2" charset="0"/>
              </a:rPr>
              <a:t>aggressive (poorly defined/ infiltrative/ </a:t>
            </a:r>
            <a:r>
              <a:rPr lang="en-US" dirty="0" err="1">
                <a:latin typeface="Helvetica" pitchFamily="2" charset="0"/>
              </a:rPr>
              <a:t>noncorticated</a:t>
            </a:r>
            <a:r>
              <a:rPr lang="en-US" dirty="0">
                <a:latin typeface="Helvetica" pitchFamily="2" charset="0"/>
              </a:rPr>
              <a:t>)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internal pattern: 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motheaten bone / flocculent (snow-like) / granular or ground-glass-</a:t>
            </a:r>
            <a:r>
              <a:rPr lang="en-US" dirty="0">
                <a:latin typeface="Helvetica" pitchFamily="2" charset="0"/>
              </a:rPr>
              <a:t>appearing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relatively slow growing &gt;&gt;&gt;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expands</a:t>
            </a:r>
            <a:r>
              <a:rPr lang="en-US" dirty="0">
                <a:effectLst/>
                <a:latin typeface="Helvetica" pitchFamily="2" charset="0"/>
              </a:rPr>
              <a:t> normal cortical boundaries </a:t>
            </a:r>
          </a:p>
          <a:p>
            <a:r>
              <a:rPr lang="en-US" dirty="0">
                <a:effectLst/>
                <a:latin typeface="Helvetica" pitchFamily="2" charset="0"/>
              </a:rPr>
              <a:t>Lesions of the condyle :  expansion, and remodel the adjacent </a:t>
            </a:r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glenoid fossa </a:t>
            </a:r>
            <a:r>
              <a:rPr lang="en-US" dirty="0">
                <a:effectLst/>
                <a:latin typeface="Helvetica" pitchFamily="2" charset="0"/>
              </a:rPr>
              <a:t>and </a:t>
            </a:r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articular eminence</a:t>
            </a:r>
          </a:p>
          <a:p>
            <a:r>
              <a:rPr lang="en-US" dirty="0">
                <a:effectLst/>
                <a:latin typeface="Helvetica" pitchFamily="2" charset="0"/>
              </a:rPr>
              <a:t>lesions arise in the articular disk region: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widened joint </a:t>
            </a:r>
            <a:r>
              <a:rPr lang="en-US" dirty="0">
                <a:effectLst/>
                <a:latin typeface="Helvetica" pitchFamily="2" charset="0"/>
              </a:rPr>
              <a:t>/ remodeling of the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condylar neck / </a:t>
            </a:r>
            <a:r>
              <a:rPr lang="en-US" dirty="0">
                <a:effectLst/>
                <a:latin typeface="Helvetica" pitchFamily="2" charset="0"/>
              </a:rPr>
              <a:t>Erosion of the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articular fossa </a:t>
            </a:r>
          </a:p>
          <a:p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external root resorption</a:t>
            </a:r>
            <a:r>
              <a:rPr lang="en-US" dirty="0">
                <a:effectLst/>
                <a:latin typeface="Helvetica" pitchFamily="2" charset="0"/>
              </a:rPr>
              <a:t> and PDL widening</a:t>
            </a:r>
            <a:endParaRPr lang="en-US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171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88D22-BB0A-2849-87FA-5220D5CD7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1468" y="749371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55113-3C3F-EB44-A5E5-6FD6C1C62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osteosarcoma 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Fibrous dysplasia: similar internal pattern</a:t>
            </a:r>
            <a:r>
              <a:rPr lang="en-US" dirty="0">
                <a:latin typeface="Helvetica" pitchFamily="2" charset="0"/>
              </a:rPr>
              <a:t>/  more well defined/ thin periodontal ligament space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797167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2A499-31ED-7246-99CC-AC09B1981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312" y="736845"/>
            <a:ext cx="8911687" cy="1280890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3.Ewing Sarcoma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535DC-1443-0A4D-B24A-8AB4A91E32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second </a:t>
            </a:r>
            <a:r>
              <a:rPr lang="en-US" dirty="0">
                <a:latin typeface="Helvetica" pitchFamily="2" charset="0"/>
              </a:rPr>
              <a:t>decade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Males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pPr marL="400050" lvl="1" indent="0">
              <a:buNone/>
            </a:pPr>
            <a:r>
              <a:rPr lang="en-US" sz="1800" b="1" dirty="0">
                <a:solidFill>
                  <a:schemeClr val="accent6"/>
                </a:solidFill>
                <a:effectLst/>
                <a:latin typeface="Helvetica" pitchFamily="2" charset="0"/>
              </a:rPr>
              <a:t>signs </a:t>
            </a:r>
            <a:r>
              <a:rPr lang="en-US" sz="1800" b="1" dirty="0">
                <a:solidFill>
                  <a:schemeClr val="accent6"/>
                </a:solidFill>
                <a:latin typeface="Helvetica" pitchFamily="2" charset="0"/>
              </a:rPr>
              <a:t>and symptoms in descending frequency </a:t>
            </a:r>
            <a:r>
              <a:rPr lang="en-US" sz="1800" dirty="0">
                <a:latin typeface="Helvetica" pitchFamily="2" charset="0"/>
              </a:rPr>
              <a:t>: (</a:t>
            </a:r>
            <a:r>
              <a:rPr lang="en-US" sz="1800" dirty="0">
                <a:solidFill>
                  <a:srgbClr val="FF0000"/>
                </a:solidFill>
                <a:latin typeface="Helvetica" pitchFamily="2" charset="0"/>
              </a:rPr>
              <a:t>swelling, pain</a:t>
            </a:r>
            <a:r>
              <a:rPr lang="en-US" sz="1800" dirty="0">
                <a:latin typeface="Helvetica" pitchFamily="2" charset="0"/>
              </a:rPr>
              <a:t>, loose teeth, paresthesia, exophthalmos, ptosis, epistaxis, ulceration, displaced teeth, </a:t>
            </a:r>
            <a:r>
              <a:rPr lang="en-US" sz="1800" dirty="0">
                <a:solidFill>
                  <a:srgbClr val="FF0000"/>
                </a:solidFill>
                <a:latin typeface="Helvetica" pitchFamily="2" charset="0"/>
              </a:rPr>
              <a:t>trismus, and sinusitis</a:t>
            </a:r>
            <a:r>
              <a:rPr lang="en-US" sz="1800" dirty="0">
                <a:latin typeface="Helvetica" pitchFamily="2" charset="0"/>
              </a:rPr>
              <a:t>)</a:t>
            </a: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Multicentric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0768409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0C1E9-6143-6144-9F51-E9BE48F0B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8279" y="724317"/>
            <a:ext cx="2843409" cy="954171"/>
          </a:xfrm>
        </p:spPr>
        <p:txBody>
          <a:bodyPr>
            <a:normAutofit fontScale="90000"/>
          </a:bodyPr>
          <a:lstStyle/>
          <a:p>
            <a:r>
              <a:rPr lang="en-US" sz="2700" b="1" dirty="0">
                <a:solidFill>
                  <a:schemeClr val="accent6"/>
                </a:solidFill>
                <a:latin typeface="Helvetica" pitchFamily="2" charset="0"/>
              </a:rPr>
              <a:t>Imaging Features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27DD8-B33E-B74C-93B6-029C31EC0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0334" y="2565121"/>
            <a:ext cx="9914339" cy="4011043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Mandible</a:t>
            </a:r>
          </a:p>
          <a:p>
            <a:r>
              <a:rPr lang="en-US" dirty="0">
                <a:effectLst/>
                <a:latin typeface="Helvetica" pitchFamily="2" charset="0"/>
              </a:rPr>
              <a:t>posterior areas </a:t>
            </a:r>
          </a:p>
          <a:p>
            <a:r>
              <a:rPr lang="en-US" dirty="0">
                <a:effectLst/>
                <a:latin typeface="Helvetica" pitchFamily="2" charset="0"/>
              </a:rPr>
              <a:t>poorly defined periphery, never </a:t>
            </a:r>
            <a:r>
              <a:rPr lang="en-US" dirty="0">
                <a:latin typeface="Helvetica" pitchFamily="2" charset="0"/>
              </a:rPr>
              <a:t>corticated,  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uneven </a:t>
            </a:r>
            <a:r>
              <a:rPr lang="en-US" dirty="0">
                <a:latin typeface="Helvetica" pitchFamily="2" charset="0"/>
              </a:rPr>
              <a:t>destroys bone, 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ragged </a:t>
            </a:r>
            <a:r>
              <a:rPr lang="en-US" dirty="0">
                <a:latin typeface="Helvetica" pitchFamily="2" charset="0"/>
              </a:rPr>
              <a:t>border</a:t>
            </a: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usually entirely radiolucent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grows rapidly / engage the bone surface /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Codman triangle and “sunray” or “hair-on-end” </a:t>
            </a:r>
          </a:p>
          <a:p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Laminar </a:t>
            </a:r>
            <a:r>
              <a:rPr lang="en-US" b="1" dirty="0">
                <a:solidFill>
                  <a:schemeClr val="accent5"/>
                </a:solidFill>
                <a:latin typeface="Helvetica" pitchFamily="2" charset="0"/>
              </a:rPr>
              <a:t>periosteal similar to osteomyelitis (not common in jaws)</a:t>
            </a:r>
            <a:endParaRPr lang="en-US" b="1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DA0E61-0321-C348-8546-35A5FE18B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890" y="164403"/>
            <a:ext cx="7295890" cy="272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33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93E33-B762-6140-A4B4-74BD4C42E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6207" y="724319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D1A74-14ED-1741-8D4A-E2053B03A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latin typeface="Helvetica" pitchFamily="2" charset="0"/>
              </a:rPr>
              <a:t>Osteomyelitis : </a:t>
            </a:r>
            <a:r>
              <a:rPr lang="en-US" dirty="0" err="1">
                <a:latin typeface="Helvetica" pitchFamily="2" charset="0"/>
              </a:rPr>
              <a:t>sequestra</a:t>
            </a:r>
            <a:r>
              <a:rPr lang="en-US" dirty="0">
                <a:latin typeface="Helvetica" pitchFamily="2" charset="0"/>
              </a:rPr>
              <a:t>/ sign of reactive bone formation (sclerosis)</a:t>
            </a:r>
            <a:endParaRPr lang="en-US" dirty="0">
              <a:effectLst/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Chronic localized Langerhans cell histiocytosis (LCH) : laminar periosteal 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Osteosarcoma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Chondrosarcoma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fibrosarcoma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4034666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6BB17-51B3-B246-A51B-36B5ECC16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674" y="674214"/>
            <a:ext cx="8911687" cy="1280890"/>
          </a:xfrm>
        </p:spPr>
        <p:txBody>
          <a:bodyPr/>
          <a:lstStyle/>
          <a:p>
            <a:r>
              <a:rPr lang="en-IR" dirty="0"/>
              <a:t>4.</a:t>
            </a:r>
            <a:r>
              <a:rPr lang="en-US" dirty="0">
                <a:effectLst/>
                <a:latin typeface="Helvetica" pitchFamily="2" charset="0"/>
              </a:rPr>
              <a:t> Fibrosarcoma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26DAA4-0733-9D41-934C-FF151A8F8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7655" y="3125242"/>
            <a:ext cx="10914345" cy="3732758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usual presenting symptom: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enlarging mass</a:t>
            </a:r>
            <a:r>
              <a:rPr lang="en-US" sz="1600" dirty="0">
                <a:effectLst/>
                <a:latin typeface="Helvetica" pitchFamily="2" charset="0"/>
              </a:rPr>
              <a:t> within bone, usually accompanied by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pain</a:t>
            </a:r>
          </a:p>
          <a:p>
            <a:r>
              <a:rPr lang="en-US" sz="1600" dirty="0" err="1">
                <a:effectLst/>
                <a:latin typeface="Helvetica" pitchFamily="2" charset="0"/>
              </a:rPr>
              <a:t>noncorticated</a:t>
            </a:r>
            <a:r>
              <a:rPr lang="en-US" sz="1600" dirty="0">
                <a:effectLst/>
                <a:latin typeface="Helvetica" pitchFamily="2" charset="0"/>
              </a:rPr>
              <a:t>, poorly defined borders/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ragged</a:t>
            </a:r>
          </a:p>
          <a:p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grown along bone</a:t>
            </a:r>
            <a:r>
              <a:rPr lang="en-US" sz="1600" b="1" dirty="0">
                <a:effectLst/>
                <a:latin typeface="Helvetica" pitchFamily="2" charset="0"/>
              </a:rPr>
              <a:t>, </a:t>
            </a:r>
            <a:r>
              <a:rPr lang="en-US" sz="1600" b="1" dirty="0">
                <a:latin typeface="Helvetica" pitchFamily="2" charset="0"/>
              </a:rPr>
              <a:t> </a:t>
            </a:r>
            <a:r>
              <a:rPr lang="en-US" sz="1600" b="1" dirty="0">
                <a:effectLst/>
                <a:latin typeface="Helvetica" pitchFamily="2" charset="0"/>
              </a:rPr>
              <a:t>elongated through the marrow space</a:t>
            </a:r>
          </a:p>
          <a:p>
            <a:r>
              <a:rPr lang="en-US" sz="1600" dirty="0">
                <a:latin typeface="Helvetica" pitchFamily="2" charset="0"/>
              </a:rPr>
              <a:t>If occur in soft tissue adjacent to bone: a </a:t>
            </a:r>
            <a:r>
              <a:rPr lang="en-US" sz="1600" b="1" dirty="0">
                <a:solidFill>
                  <a:schemeClr val="accent5"/>
                </a:solidFill>
                <a:latin typeface="Helvetica" pitchFamily="2" charset="0"/>
              </a:rPr>
              <a:t>saucer-like depression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 </a:t>
            </a:r>
            <a:endParaRPr lang="en-US" sz="1600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sclerosis</a:t>
            </a:r>
            <a:r>
              <a:rPr lang="en-US" sz="1600" dirty="0">
                <a:latin typeface="Helvetica" pitchFamily="2" charset="0"/>
              </a:rPr>
              <a:t> in the adjacent normal bone </a:t>
            </a:r>
          </a:p>
          <a:p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most common </a:t>
            </a:r>
            <a:r>
              <a:rPr lang="en-US" sz="1600" b="1" dirty="0">
                <a:effectLst/>
                <a:latin typeface="Helvetica" pitchFamily="2" charset="0"/>
              </a:rPr>
              <a:t>effect on adjacent structures is </a:t>
            </a:r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destruction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Periosteal new bone formation is uncommon,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Codman triangle or “sunray” or “hair-on-end” 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25D85D-D517-074D-A183-0766B43F1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518" y="-1"/>
            <a:ext cx="6151482" cy="29937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35BD91-0133-F649-AD46-C8AE6AFF1881}"/>
              </a:ext>
            </a:extLst>
          </p:cNvPr>
          <p:cNvSpPr txBox="1"/>
          <p:nvPr/>
        </p:nvSpPr>
        <p:spPr>
          <a:xfrm>
            <a:off x="1277655" y="1769351"/>
            <a:ext cx="6106438" cy="1206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>
                <a:effectLst/>
                <a:latin typeface="Helvetica" pitchFamily="2" charset="0"/>
              </a:rPr>
              <a:t>equally in males and females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>
                <a:latin typeface="Helvetica" pitchFamily="2" charset="0"/>
              </a:rPr>
              <a:t>fourth decade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>
                <a:latin typeface="Helvetica" pitchFamily="2" charset="0"/>
              </a:rPr>
              <a:t>Mandible/ premolar and molar region</a:t>
            </a:r>
            <a:endParaRPr lang="en-US" sz="1600" dirty="0">
              <a:effectLst/>
              <a:latin typeface="Helvetica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147A30-DAC0-1F46-8245-2D45AF27E4CC}"/>
              </a:ext>
            </a:extLst>
          </p:cNvPr>
          <p:cNvSpPr txBox="1"/>
          <p:nvPr/>
        </p:nvSpPr>
        <p:spPr>
          <a:xfrm>
            <a:off x="12388241" y="40709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6066719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3A373-6FC5-4A48-BE50-BA3D6F529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156" y="699266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7390C-DB4B-2B4E-AD60-CED108BE9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2233808"/>
            <a:ext cx="8915400" cy="298954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Ewing sarcoma </a:t>
            </a:r>
            <a:r>
              <a:rPr lang="en-US" dirty="0">
                <a:effectLst/>
                <a:latin typeface="Helvetica" pitchFamily="2" charset="0"/>
              </a:rPr>
              <a:t>and </a:t>
            </a:r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squamous cell carcinoma </a:t>
            </a:r>
            <a:r>
              <a:rPr lang="en-US" dirty="0">
                <a:effectLst/>
                <a:latin typeface="Helvetica" pitchFamily="2" charset="0"/>
              </a:rPr>
              <a:t>share many imaging characteristics with fibrosarcoma, and therefore may not be distinguishable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079669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5C4D73-D103-C94A-A95D-B01B148F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98923" y="3640881"/>
            <a:ext cx="10095977" cy="2262781"/>
          </a:xfrm>
        </p:spPr>
        <p:txBody>
          <a:bodyPr>
            <a:normAutofit/>
          </a:bodyPr>
          <a:lstStyle/>
          <a:p>
            <a:r>
              <a:rPr lang="en-US" sz="4000" dirty="0">
                <a:effectLst/>
                <a:latin typeface="Helvetica" pitchFamily="2" charset="0"/>
              </a:rPr>
              <a:t>Malignancies of the Hematopoietic System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A8F264E-F36D-254D-AEA5-2572F01DD3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7801456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B5F00-4568-0F4E-8D91-9E86ECC6C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3136" y="649162"/>
            <a:ext cx="8911687" cy="1280890"/>
          </a:xfrm>
        </p:spPr>
        <p:txBody>
          <a:bodyPr/>
          <a:lstStyle/>
          <a:p>
            <a:r>
              <a:rPr lang="en-IR" dirty="0"/>
              <a:t>1.</a:t>
            </a:r>
            <a:r>
              <a:rPr lang="en-US" dirty="0">
                <a:effectLst/>
                <a:latin typeface="Helvetica" pitchFamily="2" charset="0"/>
              </a:rPr>
              <a:t> Multiple Myeloma</a:t>
            </a: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886F-3472-2743-91E4-5E1124790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6713" y="1930052"/>
            <a:ext cx="6553397" cy="5097049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solitary lesion ;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plasmacytoma </a:t>
            </a:r>
          </a:p>
          <a:p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most common malignancy in bone</a:t>
            </a:r>
          </a:p>
          <a:p>
            <a:r>
              <a:rPr lang="en-US" sz="1600" dirty="0">
                <a:latin typeface="Helvetica" pitchFamily="2" charset="0"/>
              </a:rPr>
              <a:t>Male (between 35 and 70/ mean age of 60  )</a:t>
            </a:r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typical presenting feature is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lower back pain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mandible </a:t>
            </a:r>
          </a:p>
          <a:p>
            <a:r>
              <a:rPr lang="en-US" sz="1600" dirty="0">
                <a:latin typeface="Helvetica" pitchFamily="2" charset="0"/>
              </a:rPr>
              <a:t>Periphery : 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well</a:t>
            </a:r>
            <a:r>
              <a:rPr lang="en-US" sz="1600" dirty="0">
                <a:latin typeface="Helvetica" pitchFamily="2" charset="0"/>
              </a:rPr>
              <a:t> defined /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not</a:t>
            </a:r>
            <a:r>
              <a:rPr lang="en-US" sz="1600" dirty="0">
                <a:latin typeface="Helvetica" pitchFamily="2" charset="0"/>
              </a:rPr>
              <a:t> corticated / transition zone 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nonexistent</a:t>
            </a:r>
            <a:r>
              <a:rPr lang="en-US" sz="1600" dirty="0">
                <a:latin typeface="Helvetica" pitchFamily="2" charset="0"/>
              </a:rPr>
              <a:t>, “</a:t>
            </a:r>
            <a:r>
              <a:rPr lang="en-US" sz="1600" b="1" dirty="0">
                <a:solidFill>
                  <a:schemeClr val="accent5"/>
                </a:solidFill>
                <a:latin typeface="Helvetica" pitchFamily="2" charset="0"/>
              </a:rPr>
              <a:t>punched out</a:t>
            </a:r>
            <a:r>
              <a:rPr lang="en-US" sz="1600" dirty="0">
                <a:latin typeface="Helvetica" pitchFamily="2" charset="0"/>
              </a:rPr>
              <a:t>” </a:t>
            </a:r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many lesions </a:t>
            </a:r>
            <a:r>
              <a:rPr lang="en-US" sz="1600" dirty="0">
                <a:latin typeface="Helvetica" pitchFamily="2" charset="0"/>
              </a:rPr>
              <a:t>&gt;&gt;&gt; ragged borders, infiltrative</a:t>
            </a:r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Solitary lesions: oval</a:t>
            </a:r>
          </a:p>
          <a:p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In </a:t>
            </a:r>
            <a:r>
              <a:rPr lang="en-US" sz="1600" b="1" dirty="0" err="1">
                <a:solidFill>
                  <a:schemeClr val="accent5"/>
                </a:solidFill>
                <a:effectLst/>
                <a:latin typeface="Helvetica" pitchFamily="2" charset="0"/>
              </a:rPr>
              <a:t>osteopenic</a:t>
            </a:r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 patients, lesions may be difficult to detect.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7D0ED1-E4E6-864D-AAE5-76B0645BC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950" y="13745"/>
            <a:ext cx="6077050" cy="30182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FFD25F-BA0D-0545-8B2B-2C530E092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110" y="3031298"/>
            <a:ext cx="4251890" cy="382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95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675AB-3F21-364D-93CD-B5CA604BB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382" y="712859"/>
            <a:ext cx="3554401" cy="64809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Imaging Features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E4C53-5AA9-D34D-B408-086050CD1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0155" y="1789498"/>
            <a:ext cx="5408345" cy="5068502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A</a:t>
            </a:r>
            <a:r>
              <a:rPr lang="en-US" dirty="0">
                <a:effectLst/>
                <a:latin typeface="Helvetica" pitchFamily="2" charset="0"/>
              </a:rPr>
              <a:t>) The poorly defined borders of a malignancy are the result of piecemeal bone destruction at the lesion's periphery. </a:t>
            </a:r>
          </a:p>
          <a:p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B</a:t>
            </a:r>
            <a:r>
              <a:rPr lang="en-US" dirty="0">
                <a:effectLst/>
                <a:latin typeface="Helvetica" pitchFamily="2" charset="0"/>
              </a:rPr>
              <a:t>) Destruction of cortical boundaries (e.g., the floor of maxillary sinus) with an adjacent soft tissue mass (arrows). </a:t>
            </a:r>
          </a:p>
          <a:p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C</a:t>
            </a:r>
            <a:r>
              <a:rPr lang="en-US" dirty="0">
                <a:effectLst/>
                <a:latin typeface="Helvetica" pitchFamily="2" charset="0"/>
              </a:rPr>
              <a:t>) Invasion into the periodontal ligament space causing nonconcentric widening of this space. </a:t>
            </a:r>
          </a:p>
          <a:p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D</a:t>
            </a:r>
            <a:r>
              <a:rPr lang="en-US" dirty="0">
                <a:effectLst/>
                <a:latin typeface="Helvetica" pitchFamily="2" charset="0"/>
              </a:rPr>
              <a:t>) Multifocal lesions located at root apices and in the papilla of a developing tooth destroying the crypt cortex, and displacing the developing tooth in an occlusal direction (arrow). </a:t>
            </a:r>
          </a:p>
          <a:p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E</a:t>
            </a:r>
            <a:r>
              <a:rPr lang="en-US" dirty="0">
                <a:effectLst/>
                <a:latin typeface="Helvetica" pitchFamily="2" charset="0"/>
              </a:rPr>
              <a:t>) Four types of effects on cortical bone and periosteal reaction: (1) cortical bone destruction, (2) destruction of the cortical bone and new periosteal bone formation, (3) destruction of cortical bone with Codman triangles, and (4) a spiculated or sunray type of periosteal reaction. </a:t>
            </a:r>
          </a:p>
          <a:p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F</a:t>
            </a:r>
            <a:r>
              <a:rPr lang="en-US" dirty="0">
                <a:effectLst/>
                <a:latin typeface="Helvetica" pitchFamily="2" charset="0"/>
              </a:rPr>
              <a:t>) Bone destruction around teeth </a:t>
            </a:r>
            <a:r>
              <a:rPr lang="en-US" dirty="0" err="1">
                <a:effectLst/>
                <a:latin typeface="Helvetica" pitchFamily="2" charset="0"/>
              </a:rPr>
              <a:t>producingthe</a:t>
            </a:r>
            <a:r>
              <a:rPr lang="en-US" dirty="0">
                <a:effectLst/>
                <a:latin typeface="Helvetica" pitchFamily="2" charset="0"/>
              </a:rPr>
              <a:t> appearance of teeth floating in space.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58F2D5-76DA-A345-985A-CBBADAA94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483" y="-26540"/>
            <a:ext cx="2458013" cy="1966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D093F1-BC0D-9E40-905C-BF74BABC7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826" y="3240"/>
            <a:ext cx="2584174" cy="2067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7CCEC6-2D68-6E48-A802-7722C939D7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5483" y="1920207"/>
            <a:ext cx="2490976" cy="20985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97E0FA-97FA-F841-A21E-012CCAF36B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3496" y="2015065"/>
            <a:ext cx="2568504" cy="20548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8E1960-4BEC-8E45-BBCD-B043BA170F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5482" y="4018795"/>
            <a:ext cx="5026517" cy="28392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CD7559-9B40-DA41-A082-BE2C9C86FD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2525" y="-23598"/>
            <a:ext cx="2229216" cy="181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750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6F36F-53BB-114F-8554-83EA5DB0F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8795" y="1310033"/>
            <a:ext cx="8915400" cy="5547967"/>
          </a:xfrm>
        </p:spPr>
        <p:txBody>
          <a:bodyPr>
            <a:normAutofit/>
          </a:bodyPr>
          <a:lstStyle/>
          <a:p>
            <a:r>
              <a:rPr lang="en-US" sz="2000" dirty="0">
                <a:effectLst/>
                <a:latin typeface="Helvetica" pitchFamily="2" charset="0"/>
              </a:rPr>
              <a:t>Radiolucent</a:t>
            </a:r>
          </a:p>
          <a:p>
            <a:r>
              <a:rPr lang="en-US" sz="2000" dirty="0">
                <a:effectLst/>
                <a:latin typeface="Helvetica" pitchFamily="2" charset="0"/>
              </a:rPr>
              <a:t>borders of the inferior alveolar canal &gt;&gt;&gt; less </a:t>
            </a:r>
            <a:r>
              <a:rPr lang="en-US" sz="2000" dirty="0">
                <a:latin typeface="Helvetica" pitchFamily="2" charset="0"/>
              </a:rPr>
              <a:t>clear (</a:t>
            </a:r>
            <a:r>
              <a:rPr lang="en-US" sz="2000" dirty="0">
                <a:solidFill>
                  <a:schemeClr val="accent5"/>
                </a:solidFill>
                <a:latin typeface="Helvetica" pitchFamily="2" charset="0"/>
              </a:rPr>
              <a:t>loses whole or part </a:t>
            </a:r>
            <a:r>
              <a:rPr lang="en-US" sz="2000" dirty="0">
                <a:latin typeface="Helvetica" pitchFamily="2" charset="0"/>
              </a:rPr>
              <a:t>)</a:t>
            </a:r>
            <a:endParaRPr lang="en-US" sz="2000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r>
              <a:rPr lang="en-US" sz="2000" b="1" dirty="0">
                <a:solidFill>
                  <a:schemeClr val="accent5"/>
                </a:solidFill>
                <a:effectLst/>
                <a:latin typeface="Helvetica" pitchFamily="2" charset="0"/>
              </a:rPr>
              <a:t>Mandibular</a:t>
            </a:r>
            <a:r>
              <a:rPr lang="en-US" sz="2000" dirty="0">
                <a:solidFill>
                  <a:schemeClr val="accent4"/>
                </a:solidFill>
                <a:effectLst/>
                <a:latin typeface="Helvetica" pitchFamily="2" charset="0"/>
              </a:rPr>
              <a:t> lesions can produce a </a:t>
            </a:r>
            <a:r>
              <a:rPr lang="en-US" sz="2000" b="1" dirty="0">
                <a:solidFill>
                  <a:schemeClr val="accent5"/>
                </a:solidFill>
                <a:effectLst/>
                <a:latin typeface="Helvetica" pitchFamily="2" charset="0"/>
              </a:rPr>
              <a:t>localized area of osteolysis</a:t>
            </a:r>
            <a:r>
              <a:rPr lang="en-US" sz="2000" dirty="0">
                <a:solidFill>
                  <a:schemeClr val="accent4"/>
                </a:solidFill>
                <a:effectLst/>
                <a:latin typeface="Helvetica" pitchFamily="2" charset="0"/>
              </a:rPr>
              <a:t> involving the </a:t>
            </a:r>
            <a:r>
              <a:rPr lang="en-US" sz="2000" dirty="0">
                <a:solidFill>
                  <a:schemeClr val="accent5"/>
                </a:solidFill>
                <a:effectLst/>
                <a:latin typeface="Helvetica" pitchFamily="2" charset="0"/>
              </a:rPr>
              <a:t>endosteal</a:t>
            </a:r>
            <a:r>
              <a:rPr lang="en-US" sz="2000" dirty="0">
                <a:solidFill>
                  <a:schemeClr val="accent4"/>
                </a:solidFill>
                <a:effectLst/>
                <a:latin typeface="Helvetica" pitchFamily="2" charset="0"/>
              </a:rPr>
              <a:t> surface of the </a:t>
            </a:r>
            <a:r>
              <a:rPr lang="en-US" sz="2000" dirty="0">
                <a:solidFill>
                  <a:schemeClr val="accent5"/>
                </a:solidFill>
                <a:effectLst/>
                <a:latin typeface="Helvetica" pitchFamily="2" charset="0"/>
              </a:rPr>
              <a:t>inferior cortex </a:t>
            </a:r>
            <a:r>
              <a:rPr lang="en-US" sz="2000" dirty="0">
                <a:solidFill>
                  <a:schemeClr val="accent4"/>
                </a:solidFill>
                <a:effectLst/>
                <a:latin typeface="Helvetica" pitchFamily="2" charset="0"/>
              </a:rPr>
              <a:t>of the mandible, which has been referred to as a </a:t>
            </a:r>
            <a:r>
              <a:rPr lang="en-US" sz="2000" b="1" dirty="0">
                <a:solidFill>
                  <a:schemeClr val="accent5"/>
                </a:solidFill>
                <a:effectLst/>
                <a:latin typeface="Helvetica" pitchFamily="2" charset="0"/>
              </a:rPr>
              <a:t>“cookie bite” or scallop </a:t>
            </a:r>
            <a:r>
              <a:rPr lang="en-US" sz="2000" dirty="0">
                <a:solidFill>
                  <a:schemeClr val="accent4"/>
                </a:solidFill>
                <a:effectLst/>
                <a:latin typeface="Helvetica" pitchFamily="2" charset="0"/>
              </a:rPr>
              <a:t>of the cortex. </a:t>
            </a:r>
          </a:p>
          <a:p>
            <a:r>
              <a:rPr lang="en-US" sz="2000" dirty="0">
                <a:effectLst/>
                <a:latin typeface="Helvetica" pitchFamily="2" charset="0"/>
              </a:rPr>
              <a:t>Periosteal reaction is uncommon:  </a:t>
            </a:r>
            <a:r>
              <a:rPr lang="en-US" sz="2000" dirty="0">
                <a:solidFill>
                  <a:schemeClr val="accent5"/>
                </a:solidFill>
                <a:effectLst/>
                <a:latin typeface="Helvetica" pitchFamily="2" charset="0"/>
              </a:rPr>
              <a:t>single radiopaque line </a:t>
            </a:r>
            <a:r>
              <a:rPr lang="en-US" sz="2000" dirty="0">
                <a:effectLst/>
                <a:latin typeface="Helvetica" pitchFamily="2" charset="0"/>
              </a:rPr>
              <a:t>parallel</a:t>
            </a:r>
          </a:p>
          <a:p>
            <a:endParaRPr lang="en-US" sz="2000" dirty="0">
              <a:effectLst/>
              <a:latin typeface="Helvetica" pitchFamily="2" charset="0"/>
            </a:endParaRPr>
          </a:p>
          <a:p>
            <a:r>
              <a:rPr lang="en-US" sz="2000" dirty="0">
                <a:effectLst/>
                <a:latin typeface="Helvetica" pitchFamily="2" charset="0"/>
              </a:rPr>
              <a:t> Lamina dura and the follicles of impacted teeth &gt;&gt;&gt; lose their corticated peripheries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5830312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8584E-994F-AF4C-81AF-C360EB34C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155" y="711792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728FF-069D-7C42-BBAC-D76474F65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6595" y="2592698"/>
            <a:ext cx="8915400" cy="426530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sz="2000" dirty="0">
                <a:effectLst/>
                <a:latin typeface="Helvetica" pitchFamily="2" charset="0"/>
              </a:rPr>
              <a:t> </a:t>
            </a:r>
            <a:r>
              <a:rPr lang="en-US" sz="2000" dirty="0">
                <a:latin typeface="Helvetica" pitchFamily="2" charset="0"/>
              </a:rPr>
              <a:t>metastasis, osteolytic</a:t>
            </a:r>
          </a:p>
          <a:p>
            <a:pPr>
              <a:buFont typeface="+mj-lt"/>
              <a:buAutoNum type="arabicPeriod"/>
            </a:pPr>
            <a:r>
              <a:rPr lang="en-US" sz="2000" dirty="0">
                <a:effectLst/>
                <a:latin typeface="Helvetica" pitchFamily="2" charset="0"/>
              </a:rPr>
              <a:t>Generalized osteopenia caused by hyperparathyroidism</a:t>
            </a:r>
          </a:p>
          <a:p>
            <a:pPr marL="0" indent="0">
              <a:buNone/>
            </a:pP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40397764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F3F38-C80A-0E49-AB15-A9F407BAF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76361"/>
            <a:ext cx="8911687" cy="1280890"/>
          </a:xfrm>
        </p:spPr>
        <p:txBody>
          <a:bodyPr/>
          <a:lstStyle/>
          <a:p>
            <a:r>
              <a:rPr lang="en-IR" dirty="0"/>
              <a:t>2.</a:t>
            </a:r>
            <a:r>
              <a:rPr lang="en-US" dirty="0">
                <a:effectLst/>
                <a:latin typeface="Helvetica" pitchFamily="2" charset="0"/>
              </a:rPr>
              <a:t>Lymphoma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1D36D-0451-9142-A95C-3DC402E1C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2126" y="1436915"/>
            <a:ext cx="5361214" cy="5110564"/>
          </a:xfrm>
        </p:spPr>
        <p:txBody>
          <a:bodyPr>
            <a:normAutofit/>
          </a:bodyPr>
          <a:lstStyle/>
          <a:p>
            <a:r>
              <a:rPr lang="en-US" sz="1600" dirty="0" err="1">
                <a:effectLst/>
                <a:latin typeface="Helvetica" pitchFamily="2" charset="0"/>
              </a:rPr>
              <a:t>Extranodal</a:t>
            </a:r>
            <a:r>
              <a:rPr lang="en-US" sz="1600" dirty="0">
                <a:effectLst/>
                <a:latin typeface="Helvetica" pitchFamily="2" charset="0"/>
              </a:rPr>
              <a:t> &gt;&gt;&gt; </a:t>
            </a:r>
            <a:r>
              <a:rPr lang="en-US" sz="1600" dirty="0">
                <a:latin typeface="Helvetica" pitchFamily="2" charset="0"/>
              </a:rPr>
              <a:t>maxilla (maxillary sinus) /posterior mandible/ inferior alveolar nerve canal.</a:t>
            </a:r>
          </a:p>
          <a:p>
            <a:r>
              <a:rPr lang="en-US" sz="1600" dirty="0">
                <a:latin typeface="Helvetica" pitchFamily="2" charset="0"/>
              </a:rPr>
              <a:t>round or multiloculated / lack a cortex / poorly defined</a:t>
            </a:r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almost always entirely radiolucent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Periosteal reaction &gt;&gt;&gt;  uncommon,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lamellar or spiculated 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MRI &gt;&gt;&gt;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tendency of growing along fat planes</a:t>
            </a:r>
            <a:r>
              <a:rPr lang="en-US" sz="1600" dirty="0">
                <a:effectLst/>
                <a:latin typeface="Helvetica" pitchFamily="2" charset="0"/>
              </a:rPr>
              <a:t>/ along the surface of bone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developing teeth : </a:t>
            </a:r>
            <a:r>
              <a:rPr lang="en-US" sz="1600" dirty="0">
                <a:latin typeface="Helvetica" pitchFamily="2" charset="0"/>
              </a:rPr>
              <a:t> </a:t>
            </a:r>
            <a:r>
              <a:rPr lang="en-US" sz="1600" dirty="0">
                <a:effectLst/>
                <a:latin typeface="Helvetica" pitchFamily="2" charset="0"/>
              </a:rPr>
              <a:t>displaced in an </a:t>
            </a:r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occlusal</a:t>
            </a:r>
            <a:r>
              <a:rPr lang="en-US" sz="1600" dirty="0">
                <a:effectLst/>
                <a:latin typeface="Helvetica" pitchFamily="2" charset="0"/>
              </a:rPr>
              <a:t> direction and </a:t>
            </a:r>
            <a:r>
              <a:rPr lang="en-US" sz="1600" b="1" dirty="0">
                <a:solidFill>
                  <a:schemeClr val="accent5"/>
                </a:solidFill>
                <a:effectLst/>
                <a:latin typeface="Helvetica" pitchFamily="2" charset="0"/>
              </a:rPr>
              <a:t>exfoliated from crypts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endParaRPr lang="en-US" sz="1600" dirty="0">
              <a:effectLst/>
              <a:latin typeface="Helvetica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3622C-C4A6-984B-A951-CAB6C50345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946778"/>
            <a:ext cx="43434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055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AE8F1-AA23-BD47-B0D1-E819905FC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965" y="741676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92AE1-B991-684F-B9C7-21A61A40F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3418" y="3270431"/>
            <a:ext cx="9888582" cy="3215641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Multiple myeloma 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metastatic disease 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Other lesions that can displace developing teeth in an occlusal direction: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leukemia</a:t>
            </a:r>
            <a:r>
              <a:rPr lang="en-US" dirty="0">
                <a:effectLst/>
                <a:latin typeface="Helvetica" pitchFamily="2" charset="0"/>
              </a:rPr>
              <a:t> and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LCH</a:t>
            </a:r>
            <a:endParaRPr lang="fa-IR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C792B-9BC6-6A4B-8DDA-D6ECA824E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017" y="1382121"/>
            <a:ext cx="6650985" cy="285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224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40C3D-6256-1F4C-A23B-D10DD2D4A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0594" y="728613"/>
            <a:ext cx="8911687" cy="1280890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4.Leukemia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E1B20-EE47-BE4F-9289-6ADECF278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327" y="3262081"/>
            <a:ext cx="8915400" cy="377762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acute or chronic</a:t>
            </a:r>
          </a:p>
          <a:p>
            <a:pPr lvl="1"/>
            <a:r>
              <a:rPr lang="en-US" dirty="0">
                <a:effectLst/>
                <a:latin typeface="Helvetica" pitchFamily="2" charset="0"/>
              </a:rPr>
              <a:t>very young and very old/  </a:t>
            </a:r>
          </a:p>
          <a:p>
            <a:pPr lvl="1"/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boggy enlarged gingiva</a:t>
            </a:r>
          </a:p>
          <a:p>
            <a:pPr lvl="1"/>
            <a:r>
              <a:rPr lang="en-US" dirty="0">
                <a:effectLst/>
                <a:latin typeface="Helvetica" pitchFamily="2" charset="0"/>
              </a:rPr>
              <a:t>Chronic: no presenting signs or complaints</a:t>
            </a:r>
          </a:p>
          <a:p>
            <a:r>
              <a:rPr lang="en-US" dirty="0">
                <a:effectLst/>
                <a:latin typeface="Helvetica" pitchFamily="2" charset="0"/>
              </a:rPr>
              <a:t>areas of developing teeth / rare involvement of the jaws of adults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systemic &gt;&gt;&gt;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bilaterally</a:t>
            </a:r>
            <a:r>
              <a:rPr lang="en-US" dirty="0">
                <a:effectLst/>
                <a:latin typeface="Helvetica" pitchFamily="2" charset="0"/>
              </a:rPr>
              <a:t> as poorly defined, radiolucent areas ,smaller,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patchy</a:t>
            </a:r>
            <a:r>
              <a:rPr lang="en-US" dirty="0">
                <a:effectLst/>
                <a:latin typeface="Helvetica" pitchFamily="2" charset="0"/>
              </a:rPr>
              <a:t> areas of disease may coalesce to form larger areas radiolucent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7E2BBB-BB4E-A04E-B30A-C02786F52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436" y="506544"/>
            <a:ext cx="7287670" cy="275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1365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E2470-BF76-8844-8873-A3D77FE7B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9063" y="731520"/>
            <a:ext cx="9205549" cy="517970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Generalized radiolucency </a:t>
            </a:r>
            <a:r>
              <a:rPr lang="en-US" dirty="0">
                <a:effectLst/>
                <a:latin typeface="Helvetica" pitchFamily="2" charset="0"/>
              </a:rPr>
              <a:t>of the bone 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occasionally a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single layer </a:t>
            </a:r>
            <a:r>
              <a:rPr lang="en-US" dirty="0">
                <a:effectLst/>
                <a:latin typeface="Helvetica" pitchFamily="2" charset="0"/>
              </a:rPr>
              <a:t>of periosteal </a:t>
            </a:r>
            <a:r>
              <a:rPr lang="en-US" dirty="0">
                <a:latin typeface="Helvetica" pitchFamily="2" charset="0"/>
              </a:rPr>
              <a:t>new bone (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uncommon in chronic leukemia</a:t>
            </a:r>
            <a:r>
              <a:rPr lang="en-US" dirty="0">
                <a:latin typeface="Helvetica" pitchFamily="2" charset="0"/>
              </a:rPr>
              <a:t>)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Developing teeth in their crypts and teeth undergoing eruption &gt;&gt;&gt; displaced in an occlusal direction or into the oral cavity before root development is completed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10FF8B-C131-FC43-A617-7B9293866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672" y="2727679"/>
            <a:ext cx="4409440" cy="379211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102FE55-2937-0C4A-8848-AAD4445B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063" y="3065882"/>
            <a:ext cx="2922240" cy="73068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BE8356-91B3-5947-B7BC-23631BFB8B27}"/>
              </a:ext>
            </a:extLst>
          </p:cNvPr>
          <p:cNvSpPr txBox="1"/>
          <p:nvPr/>
        </p:nvSpPr>
        <p:spPr>
          <a:xfrm>
            <a:off x="2299063" y="4669228"/>
            <a:ext cx="40140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Helvetica" pitchFamily="2" charset="0"/>
              </a:rPr>
              <a:t>other hematopoietic malignancies</a:t>
            </a:r>
            <a:endParaRPr lang="en-IR" sz="2000" dirty="0"/>
          </a:p>
        </p:txBody>
      </p:sp>
    </p:spTree>
    <p:extLst>
      <p:ext uri="{BB962C8B-B14F-4D97-AF65-F5344CB8AC3E}">
        <p14:creationId xmlns:p14="http://schemas.microsoft.com/office/powerpoint/2010/main" val="40948223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0E5A2-0A25-EB48-A991-9A7215C97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3656" y="715550"/>
            <a:ext cx="8911687" cy="1280890"/>
          </a:xfrm>
        </p:spPr>
        <p:txBody>
          <a:bodyPr/>
          <a:lstStyle/>
          <a:p>
            <a:r>
              <a:rPr lang="en-IR" dirty="0"/>
              <a:t>5.</a:t>
            </a:r>
            <a:r>
              <a:rPr lang="en-US" dirty="0">
                <a:effectLst/>
                <a:latin typeface="Helvetica" pitchFamily="2" charset="0"/>
              </a:rPr>
              <a:t> Langerhans Cell Histiocytosis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E8583-1A54-2A49-80B2-5165AE9AE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24297"/>
            <a:ext cx="8915400" cy="5225143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(1) nonmalignant unifocal or multifocal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eosinophilic granuloma </a:t>
            </a:r>
          </a:p>
          <a:p>
            <a:r>
              <a:rPr lang="en-US" dirty="0">
                <a:effectLst/>
                <a:latin typeface="Helvetica" pitchFamily="2" charset="0"/>
              </a:rPr>
              <a:t>(2) malignant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Letterer-</a:t>
            </a:r>
            <a:r>
              <a:rPr lang="en-US" dirty="0" err="1">
                <a:solidFill>
                  <a:schemeClr val="accent5"/>
                </a:solidFill>
                <a:effectLst/>
                <a:latin typeface="Helvetica" pitchFamily="2" charset="0"/>
              </a:rPr>
              <a:t>Siwe</a:t>
            </a:r>
            <a:r>
              <a:rPr lang="en-US" dirty="0">
                <a:effectLst/>
                <a:latin typeface="Helvetica" pitchFamily="2" charset="0"/>
              </a:rPr>
              <a:t> disease and variants of histiocytic lymphoma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Letterer-</a:t>
            </a:r>
            <a:r>
              <a:rPr lang="en-US" dirty="0" err="1">
                <a:solidFill>
                  <a:schemeClr val="accent5"/>
                </a:solidFill>
                <a:latin typeface="Helvetica" pitchFamily="2" charset="0"/>
              </a:rPr>
              <a:t>Siwe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 disease </a:t>
            </a:r>
            <a:r>
              <a:rPr lang="en-US" dirty="0">
                <a:latin typeface="Helvetica" pitchFamily="2" charset="0"/>
              </a:rPr>
              <a:t>: most aggressive /children younger than 3 years of age/ Death in several weeks</a:t>
            </a:r>
            <a:endParaRPr lang="en-IR" dirty="0"/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older children and young adults</a:t>
            </a: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form quickly </a:t>
            </a:r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single focus or multifocal</a:t>
            </a:r>
          </a:p>
        </p:txBody>
      </p:sp>
    </p:spTree>
    <p:extLst>
      <p:ext uri="{BB962C8B-B14F-4D97-AF65-F5344CB8AC3E}">
        <p14:creationId xmlns:p14="http://schemas.microsoft.com/office/powerpoint/2010/main" val="18858349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ECDE6-74C2-7B45-8101-15CC8C473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6091" y="741676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Imaging Features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AF70A-AF68-C342-A85A-2E589BFFF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2378" y="2133600"/>
            <a:ext cx="5067300" cy="4450080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In the alveolar processes : multiple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intraosseous: </a:t>
            </a:r>
            <a:r>
              <a:rPr lang="en-US" sz="1600" dirty="0">
                <a:latin typeface="Helvetica" pitchFamily="2" charset="0"/>
              </a:rPr>
              <a:t>solitary/ ramus</a:t>
            </a:r>
            <a:endParaRPr lang="en-US" sz="1600" dirty="0">
              <a:effectLst/>
              <a:latin typeface="Helvetica" pitchFamily="2" charset="0"/>
            </a:endParaRPr>
          </a:p>
          <a:p>
            <a:endParaRPr lang="en-US" sz="1600" dirty="0"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varies from moderately well defined to well defined&gt;&gt;&gt; 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punched out </a:t>
            </a:r>
          </a:p>
          <a:p>
            <a:endParaRPr lang="en-US" sz="1600" dirty="0">
              <a:effectLst/>
              <a:latin typeface="Helvetica" pitchFamily="2" charset="0"/>
            </a:endParaRPr>
          </a:p>
          <a:p>
            <a:endParaRPr lang="en-US" sz="1600" dirty="0">
              <a:latin typeface="Helvetica" pitchFamily="2" charset="0"/>
            </a:endParaRPr>
          </a:p>
          <a:p>
            <a:r>
              <a:rPr lang="en-US" sz="1600" dirty="0" err="1">
                <a:solidFill>
                  <a:schemeClr val="accent5"/>
                </a:solidFill>
                <a:effectLst/>
                <a:latin typeface="Helvetica" pitchFamily="2" charset="0"/>
              </a:rPr>
              <a:t>midroot</a:t>
            </a:r>
            <a:r>
              <a:rPr lang="en-US" sz="1600" dirty="0">
                <a:effectLst/>
                <a:latin typeface="Helvetica" pitchFamily="2" charset="0"/>
              </a:rPr>
              <a:t> </a:t>
            </a:r>
          </a:p>
          <a:p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scooped out</a:t>
            </a:r>
          </a:p>
          <a:p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floating in space</a:t>
            </a:r>
            <a:endParaRPr lang="en-US" sz="1600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The periosteal new bone formation &gt;&gt;&gt;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lamellar</a:t>
            </a:r>
            <a:r>
              <a:rPr lang="en-US" sz="1600" dirty="0">
                <a:effectLst/>
                <a:latin typeface="Helvetica" pitchFamily="2" charset="0"/>
              </a:rPr>
              <a:t> </a:t>
            </a:r>
            <a:endParaRPr lang="en-US" sz="1600" dirty="0">
              <a:solidFill>
                <a:schemeClr val="accent5"/>
              </a:solidFill>
              <a:latin typeface="Helvetica" pitchFamily="2" charset="0"/>
            </a:endParaRPr>
          </a:p>
          <a:p>
            <a:endParaRPr lang="en-IR" sz="1600" dirty="0">
              <a:solidFill>
                <a:schemeClr val="accent5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A8DEC8-7F1E-4940-8A6F-BE869E713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614" y="169091"/>
            <a:ext cx="4434746" cy="20399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4E295D-02D4-5042-B1C5-00E1B8520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721" y="2244635"/>
            <a:ext cx="5450639" cy="24042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B883EE-F5DB-EB4A-9234-9AC985343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9642" y="4684488"/>
            <a:ext cx="5414718" cy="189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993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5DD98-9B24-1346-9943-F366FB213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300" y="1973284"/>
            <a:ext cx="5702300" cy="3777622"/>
          </a:xfrm>
        </p:spPr>
        <p:txBody>
          <a:bodyPr/>
          <a:lstStyle/>
          <a:p>
            <a:endParaRPr lang="en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CBBA89-12A8-B74C-A547-185C671AA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7" y="0"/>
            <a:ext cx="7518963" cy="5649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FBBB8C-9C1E-B84A-9F55-B4901D063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556" y="3450979"/>
            <a:ext cx="6968907" cy="340702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50DDF03-8EF2-904E-8EDD-CB7C45D27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570" y="241156"/>
            <a:ext cx="4421823" cy="989556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0277F7-9FDF-F142-A2E3-E4B2F50A8370}"/>
              </a:ext>
            </a:extLst>
          </p:cNvPr>
          <p:cNvSpPr txBox="1"/>
          <p:nvPr/>
        </p:nvSpPr>
        <p:spPr>
          <a:xfrm>
            <a:off x="7829332" y="1230712"/>
            <a:ext cx="42123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advanced stage </a:t>
            </a:r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periodontitis</a:t>
            </a:r>
            <a:r>
              <a:rPr lang="en-US" dirty="0">
                <a:latin typeface="Helvetica" pitchFamily="2" charset="0"/>
              </a:rPr>
              <a:t> </a:t>
            </a:r>
          </a:p>
          <a:p>
            <a:endParaRPr lang="en-US" dirty="0">
              <a:solidFill>
                <a:schemeClr val="accent5"/>
              </a:solidFill>
              <a:latin typeface="Helvetica" pitchFamily="2" charset="0"/>
            </a:endParaRPr>
          </a:p>
          <a:p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SCC</a:t>
            </a:r>
            <a:endParaRPr lang="en-US" dirty="0">
              <a:solidFill>
                <a:schemeClr val="accent5"/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570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E786DE4-E4A2-444D-B099-7B2404F35D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R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136052F-187F-B942-8DD3-19391BB3D85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360613" y="4417190"/>
            <a:ext cx="89153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Carcinomas</a:t>
            </a:r>
          </a:p>
        </p:txBody>
      </p:sp>
    </p:spTree>
    <p:extLst>
      <p:ext uri="{BB962C8B-B14F-4D97-AF65-F5344CB8AC3E}">
        <p14:creationId xmlns:p14="http://schemas.microsoft.com/office/powerpoint/2010/main" val="2915483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54639-BEF6-464F-BDC8-6A83D6216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4812" y="730128"/>
            <a:ext cx="9808334" cy="1280890"/>
          </a:xfrm>
        </p:spPr>
        <p:txBody>
          <a:bodyPr>
            <a:normAutofit fontScale="90000"/>
          </a:bodyPr>
          <a:lstStyle/>
          <a:p>
            <a:r>
              <a:rPr lang="en-IR" dirty="0"/>
              <a:t>1.</a:t>
            </a:r>
            <a:r>
              <a:rPr lang="en-US" dirty="0">
                <a:effectLst/>
                <a:latin typeface="Helvetica" pitchFamily="2" charset="0"/>
              </a:rPr>
              <a:t> Squamous Cell Carcinoma Arising in Soft Tissue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60E80-52ED-0241-8F83-246DF45D8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594" y="1729946"/>
            <a:ext cx="5373137" cy="5128054"/>
          </a:xfrm>
        </p:spPr>
        <p:txBody>
          <a:bodyPr>
            <a:normAutofit/>
          </a:bodyPr>
          <a:lstStyle/>
          <a:p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most </a:t>
            </a:r>
            <a:r>
              <a:rPr lang="en-US" sz="1600" dirty="0">
                <a:solidFill>
                  <a:schemeClr val="accent5"/>
                </a:solidFill>
                <a:latin typeface="Helvetica" pitchFamily="2" charset="0"/>
              </a:rPr>
              <a:t>common </a:t>
            </a:r>
            <a:r>
              <a:rPr lang="en-US" sz="1600" dirty="0">
                <a:latin typeface="Helvetica" pitchFamily="2" charset="0"/>
              </a:rPr>
              <a:t>(95%)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primary</a:t>
            </a:r>
            <a:r>
              <a:rPr lang="en-US" sz="1600" dirty="0">
                <a:effectLst/>
                <a:latin typeface="Helvetica" pitchFamily="2" charset="0"/>
              </a:rPr>
              <a:t> malignancy in the head and neck</a:t>
            </a:r>
          </a:p>
          <a:p>
            <a:r>
              <a:rPr lang="en-US" b="1" dirty="0">
                <a:solidFill>
                  <a:schemeClr val="accent6"/>
                </a:solidFill>
                <a:effectLst/>
                <a:latin typeface="Helvetica" pitchFamily="2" charset="0"/>
              </a:rPr>
              <a:t>Location</a:t>
            </a:r>
            <a:r>
              <a:rPr lang="en-US" dirty="0">
                <a:effectLst/>
                <a:latin typeface="Helvetica" pitchFamily="2" charset="0"/>
              </a:rPr>
              <a:t>: floor of the mouth, retromolar, dorsum of the tongue</a:t>
            </a:r>
          </a:p>
          <a:p>
            <a:r>
              <a:rPr lang="en-US" dirty="0">
                <a:effectLst/>
                <a:latin typeface="Helvetica" pitchFamily="2" charset="0"/>
              </a:rPr>
              <a:t>underlying bone &gt;&gt;&gt; a radiolucency /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more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broadly based </a:t>
            </a:r>
            <a:r>
              <a:rPr lang="en-US" dirty="0">
                <a:effectLst/>
                <a:latin typeface="Helvetica" pitchFamily="2" charset="0"/>
              </a:rPr>
              <a:t>at the bone </a:t>
            </a:r>
            <a:r>
              <a:rPr lang="en-US" dirty="0">
                <a:latin typeface="Helvetica" pitchFamily="2" charset="0"/>
              </a:rPr>
              <a:t>surface (</a:t>
            </a:r>
            <a:r>
              <a:rPr lang="en-US" sz="2400" b="1" dirty="0">
                <a:solidFill>
                  <a:schemeClr val="accent5"/>
                </a:solidFill>
                <a:latin typeface="Helvetica" pitchFamily="2" charset="0"/>
              </a:rPr>
              <a:t>cookie bite</a:t>
            </a:r>
            <a:r>
              <a:rPr lang="en-US" dirty="0">
                <a:latin typeface="Helvetica" pitchFamily="2" charset="0"/>
              </a:rPr>
              <a:t>)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 err="1">
                <a:solidFill>
                  <a:schemeClr val="accent5"/>
                </a:solidFill>
                <a:effectLst/>
                <a:latin typeface="Helvetica" pitchFamily="2" charset="0"/>
              </a:rPr>
              <a:t>noncorticated</a:t>
            </a:r>
            <a:r>
              <a:rPr lang="en-US" dirty="0">
                <a:effectLst/>
                <a:latin typeface="Helvetica" pitchFamily="2" charset="0"/>
              </a:rPr>
              <a:t> border </a:t>
            </a:r>
          </a:p>
          <a:p>
            <a:r>
              <a:rPr lang="en-US" dirty="0">
                <a:effectLst/>
                <a:latin typeface="Helvetica" pitchFamily="2" charset="0"/>
              </a:rPr>
              <a:t>Lesions with broader surface: more </a:t>
            </a:r>
            <a:r>
              <a:rPr lang="en-US" dirty="0" err="1">
                <a:effectLst/>
                <a:latin typeface="Helvetica" pitchFamily="2" charset="0"/>
              </a:rPr>
              <a:t>welldefined</a:t>
            </a:r>
            <a:r>
              <a:rPr lang="en-US" dirty="0">
                <a:effectLst/>
                <a:latin typeface="Helvetica" pitchFamily="2" charset="0"/>
              </a:rPr>
              <a:t> (narrow transition zone)</a:t>
            </a:r>
          </a:p>
          <a:p>
            <a:r>
              <a:rPr lang="en-US" dirty="0">
                <a:effectLst/>
                <a:latin typeface="Helvetica" pitchFamily="2" charset="0"/>
              </a:rPr>
              <a:t>Other lesions: irregular and poorly defined (wider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transition zone / </a:t>
            </a:r>
            <a:r>
              <a:rPr lang="en-US" b="1" dirty="0">
                <a:solidFill>
                  <a:schemeClr val="accent5"/>
                </a:solidFill>
                <a:effectLst/>
                <a:latin typeface="Helvetica" pitchFamily="2" charset="0"/>
              </a:rPr>
              <a:t>finger-like extensions</a:t>
            </a:r>
            <a:r>
              <a:rPr lang="en-US" dirty="0">
                <a:effectLst/>
                <a:latin typeface="Helvetica" pitchFamily="2" charset="0"/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8751E7-A5A5-F54F-A674-47C228131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731" y="1482811"/>
            <a:ext cx="5364875" cy="23963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2DCF46-6BC2-7C4C-A379-581CF15CF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1606" y="4045427"/>
            <a:ext cx="3860394" cy="281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968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AF746-B1DC-F346-B409-E1F18D08E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0573" y="557412"/>
            <a:ext cx="4508613" cy="1979110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Destruction of adjacent internal cortical boundaries</a:t>
            </a:r>
          </a:p>
          <a:p>
            <a:r>
              <a:rPr lang="en-US" dirty="0">
                <a:effectLst/>
                <a:latin typeface="Helvetica" pitchFamily="2" charset="0"/>
              </a:rPr>
              <a:t>PDL widening </a:t>
            </a:r>
          </a:p>
          <a:p>
            <a:r>
              <a:rPr lang="en-US" dirty="0">
                <a:latin typeface="Helvetica" pitchFamily="2" charset="0"/>
              </a:rPr>
              <a:t>lamina dura loss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float in space</a:t>
            </a:r>
          </a:p>
          <a:p>
            <a:endParaRPr lang="en-US" dirty="0"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F0F289-4D63-5146-A2AD-ECFF62263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573" y="2793304"/>
            <a:ext cx="7613220" cy="39081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65E220-2B8E-3042-815B-75DB0B63F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4346"/>
            <a:ext cx="4480573" cy="528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896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1FB30-770C-9342-B46B-527FEC3EE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478" y="3207603"/>
            <a:ext cx="8911687" cy="1280890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3A2C3-B224-B045-8B99-01484CFED2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1765" y="4488493"/>
            <a:ext cx="8915400" cy="3777622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The bone loss from squamous cell carcinoma originating in the soft tissues of the alveolar process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may appear very similar to periodontal disease</a:t>
            </a:r>
            <a:r>
              <a:rPr lang="en-US" dirty="0">
                <a:effectLst/>
                <a:latin typeface="Helvetica" pitchFamily="2" charset="0"/>
              </a:rPr>
              <a:t> / Enlargement of a recent extraction socket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Osteomyelitis</a:t>
            </a:r>
            <a:r>
              <a:rPr lang="en-US" dirty="0">
                <a:effectLst/>
                <a:latin typeface="Helvetica" pitchFamily="2" charset="0"/>
              </a:rPr>
              <a:t>: periosteal reaction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radiation-induced necrosis</a:t>
            </a:r>
            <a:r>
              <a:rPr lang="en-US" dirty="0">
                <a:effectLst/>
                <a:latin typeface="Helvetica" pitchFamily="2" charset="0"/>
              </a:rPr>
              <a:t> : a periosteal reaction is absent/ </a:t>
            </a:r>
            <a:r>
              <a:rPr lang="en-US" b="1" dirty="0">
                <a:solidFill>
                  <a:schemeClr val="accent6"/>
                </a:solidFill>
                <a:effectLst/>
                <a:latin typeface="Helvetica" pitchFamily="2" charset="0"/>
              </a:rPr>
              <a:t>biopsy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9614A9-1AA5-C843-B1A0-1C4FC698BE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223"/>
          <a:stretch/>
        </p:blipFill>
        <p:spPr>
          <a:xfrm>
            <a:off x="5742645" y="56236"/>
            <a:ext cx="6449355" cy="27370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E33ED8-A528-874F-B425-B288025E6D15}"/>
              </a:ext>
            </a:extLst>
          </p:cNvPr>
          <p:cNvSpPr txBox="1"/>
          <p:nvPr/>
        </p:nvSpPr>
        <p:spPr>
          <a:xfrm>
            <a:off x="979078" y="1185693"/>
            <a:ext cx="47635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§"/>
            </a:pPr>
            <a:endParaRPr lang="en-US" sz="1600" dirty="0">
              <a:effectLst/>
              <a:latin typeface="Helvetica" pitchFamily="2" charset="0"/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sz="1600" dirty="0">
                <a:effectLst/>
                <a:latin typeface="Helvetica" pitchFamily="2" charset="0"/>
              </a:rPr>
              <a:t>grow through neural foramina and along the inferior alveolar canal &gt;&gt;&gt; </a:t>
            </a:r>
            <a:r>
              <a:rPr lang="en-US" sz="1600" dirty="0">
                <a:solidFill>
                  <a:schemeClr val="accent5"/>
                </a:solidFill>
                <a:effectLst/>
                <a:latin typeface="Helvetica" pitchFamily="2" charset="0"/>
              </a:rPr>
              <a:t>increase in canal width </a:t>
            </a:r>
            <a:r>
              <a:rPr lang="en-US" sz="1600" dirty="0">
                <a:effectLst/>
                <a:latin typeface="Helvetica" pitchFamily="2" charset="0"/>
              </a:rPr>
              <a:t>and loss of the cortical boundary</a:t>
            </a:r>
          </a:p>
        </p:txBody>
      </p:sp>
    </p:spTree>
    <p:extLst>
      <p:ext uri="{BB962C8B-B14F-4D97-AF65-F5344CB8AC3E}">
        <p14:creationId xmlns:p14="http://schemas.microsoft.com/office/powerpoint/2010/main" val="2517906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BBD87-6D05-EF49-A805-CC2B9CD1E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308" y="1327145"/>
            <a:ext cx="11576870" cy="1153438"/>
          </a:xfrm>
        </p:spPr>
        <p:txBody>
          <a:bodyPr>
            <a:normAutofit fontScale="90000"/>
          </a:bodyPr>
          <a:lstStyle/>
          <a:p>
            <a:r>
              <a:rPr lang="en-IR" dirty="0"/>
              <a:t>2.</a:t>
            </a:r>
            <a:r>
              <a:rPr lang="en-US" dirty="0">
                <a:effectLst/>
                <a:latin typeface="Helvetica" pitchFamily="2" charset="0"/>
              </a:rPr>
              <a:t> Squamous Cell Carcinoma Originating in the Maxillary Sinus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248881-2F6B-3745-8195-D18FCF366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8321" y="2285015"/>
            <a:ext cx="9489010" cy="1492423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destruction of sinus cortical border and the adjacent maxillary alveolar process</a:t>
            </a:r>
            <a:endParaRPr lang="en-IR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DBAE10-6899-0F4B-9377-5CB47259295F}"/>
              </a:ext>
            </a:extLst>
          </p:cNvPr>
          <p:cNvSpPr txBox="1">
            <a:spLocks/>
          </p:cNvSpPr>
          <p:nvPr/>
        </p:nvSpPr>
        <p:spPr>
          <a:xfrm>
            <a:off x="1779908" y="3429000"/>
            <a:ext cx="1004583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R" dirty="0"/>
              <a:t>3.</a:t>
            </a:r>
            <a:r>
              <a:rPr lang="en-US" dirty="0">
                <a:latin typeface="Helvetica" pitchFamily="2" charset="0"/>
              </a:rPr>
              <a:t> Squamous Cell Carcinoma Originating in Bone</a:t>
            </a:r>
            <a:br>
              <a:rPr lang="en-US" dirty="0">
                <a:latin typeface="Helvetica" pitchFamily="2" charset="0"/>
              </a:rPr>
            </a:b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35BB2E-D8C4-7C43-92E6-BBDEA4F5B2BF}"/>
              </a:ext>
            </a:extLst>
          </p:cNvPr>
          <p:cNvSpPr txBox="1"/>
          <p:nvPr/>
        </p:nvSpPr>
        <p:spPr>
          <a:xfrm>
            <a:off x="2129752" y="3986853"/>
            <a:ext cx="61064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Rare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D3D0AC-BD66-E54E-AF61-3D1F7D3D59AE}"/>
              </a:ext>
            </a:extLst>
          </p:cNvPr>
          <p:cNvSpPr txBox="1">
            <a:spLocks/>
          </p:cNvSpPr>
          <p:nvPr/>
        </p:nvSpPr>
        <p:spPr>
          <a:xfrm>
            <a:off x="2566988" y="4870878"/>
            <a:ext cx="9625012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IR" dirty="0"/>
              <a:t>4.</a:t>
            </a:r>
            <a:r>
              <a:rPr lang="en-US" dirty="0">
                <a:latin typeface="Helvetica" pitchFamily="2" charset="0"/>
              </a:rPr>
              <a:t> Squamous Cell Carcinoma Originating in a Cyst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25EBEA-E75B-B74C-A201-493FDB7D0682}"/>
              </a:ext>
            </a:extLst>
          </p:cNvPr>
          <p:cNvSpPr txBox="1"/>
          <p:nvPr/>
        </p:nvSpPr>
        <p:spPr>
          <a:xfrm>
            <a:off x="3266161" y="5666425"/>
            <a:ext cx="61064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Helvetica" pitchFamily="2" charset="0"/>
              </a:rPr>
              <a:t>exceptionally rare</a:t>
            </a:r>
          </a:p>
          <a:p>
            <a:r>
              <a:rPr lang="en-US" sz="1800" dirty="0">
                <a:effectLst/>
                <a:latin typeface="Helvetica" pitchFamily="2" charset="0"/>
              </a:rPr>
              <a:t>most common sign or symptom</a:t>
            </a:r>
            <a:r>
              <a:rPr lang="en-US" sz="1800" dirty="0">
                <a:latin typeface="Helvetica" pitchFamily="2" charset="0"/>
              </a:rPr>
              <a:t>:  </a:t>
            </a:r>
            <a:r>
              <a:rPr lang="en-US" sz="1800" dirty="0">
                <a:solidFill>
                  <a:schemeClr val="accent5"/>
                </a:solidFill>
                <a:latin typeface="Helvetica" pitchFamily="2" charset="0"/>
              </a:rPr>
              <a:t>pain</a:t>
            </a:r>
            <a:endParaRPr lang="en-US" sz="1800" dirty="0">
              <a:solidFill>
                <a:schemeClr val="accent5"/>
              </a:solidFill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510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E437C-9B61-2743-BB22-B0D0EE148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425" y="725710"/>
            <a:ext cx="8911687" cy="1280890"/>
          </a:xfrm>
        </p:spPr>
        <p:txBody>
          <a:bodyPr/>
          <a:lstStyle/>
          <a:p>
            <a:r>
              <a:rPr lang="en-IR" dirty="0"/>
              <a:t>5. </a:t>
            </a:r>
            <a:r>
              <a:rPr lang="en-US" dirty="0">
                <a:effectLst/>
                <a:latin typeface="Helvetica" pitchFamily="2" charset="0"/>
              </a:rPr>
              <a:t>Central Mucoepidermoid Carcinoma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4363A-3D0D-A34F-A0D8-0AE6846FC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3096" y="1689101"/>
            <a:ext cx="9318176" cy="2269124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malignant salivary gland neoplasm</a:t>
            </a: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mimic a benign neoplasm or cyst</a:t>
            </a:r>
          </a:p>
          <a:p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unilocular or multilocular (</a:t>
            </a:r>
            <a:r>
              <a:rPr lang="en-US" b="1" u="sng" dirty="0">
                <a:solidFill>
                  <a:schemeClr val="accent5"/>
                </a:solidFill>
                <a:latin typeface="Helvetica" pitchFamily="2" charset="0"/>
              </a:rPr>
              <a:t>soap bubble or a honeycomb-like </a:t>
            </a:r>
            <a:r>
              <a:rPr lang="en-US" dirty="0">
                <a:solidFill>
                  <a:schemeClr val="accent5"/>
                </a:solidFill>
                <a:effectLst/>
                <a:latin typeface="Helvetica" pitchFamily="2" charset="0"/>
              </a:rPr>
              <a:t>) </a:t>
            </a:r>
            <a:r>
              <a:rPr lang="en-US" sz="1800" dirty="0">
                <a:effectLst/>
                <a:latin typeface="Helvetica" pitchFamily="2" charset="0"/>
              </a:rPr>
              <a:t>internal structure : such as a </a:t>
            </a:r>
            <a:r>
              <a:rPr lang="en-US" sz="1800" b="1" dirty="0">
                <a:solidFill>
                  <a:schemeClr val="accent5"/>
                </a:solidFill>
                <a:effectLst/>
                <a:latin typeface="Helvetica" pitchFamily="2" charset="0"/>
              </a:rPr>
              <a:t>ameloblastoma</a:t>
            </a:r>
            <a:endParaRPr lang="en-US" dirty="0">
              <a:solidFill>
                <a:schemeClr val="accent5"/>
              </a:solidFill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chemeClr val="accent5"/>
                </a:solidFill>
                <a:latin typeface="Helvetica" pitchFamily="2" charset="0"/>
              </a:rPr>
              <a:t>corticated</a:t>
            </a:r>
            <a:r>
              <a:rPr lang="en-US" dirty="0">
                <a:latin typeface="Helvetica" pitchFamily="2" charset="0"/>
              </a:rPr>
              <a:t> border </a:t>
            </a:r>
            <a:r>
              <a:rPr lang="en-US" dirty="0">
                <a:effectLst/>
                <a:latin typeface="Helvetica" pitchFamily="2" charset="0"/>
              </a:rPr>
              <a:t>may be impressively thick and almost sclerotic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AA322-856A-9E42-9630-C1494B3B1C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200"/>
          <a:stretch/>
        </p:blipFill>
        <p:spPr>
          <a:xfrm>
            <a:off x="4679676" y="4192762"/>
            <a:ext cx="7512324" cy="26854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50893C-6C80-A34F-BB8D-E5FB923D7F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10" r="24238" b="55576"/>
          <a:stretch/>
        </p:blipFill>
        <p:spPr>
          <a:xfrm>
            <a:off x="180727" y="4192762"/>
            <a:ext cx="4498949" cy="266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0671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{D228AC17-D8E4-3644-9F6E-7E542027796D}tf10001069</Template>
  <TotalTime>2725</TotalTime>
  <Words>1714</Words>
  <Application>Microsoft Macintosh PowerPoint</Application>
  <PresentationFormat>Widescreen</PresentationFormat>
  <Paragraphs>224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Century Gothic</vt:lpstr>
      <vt:lpstr>Helvetica</vt:lpstr>
      <vt:lpstr>Wingdings</vt:lpstr>
      <vt:lpstr>Wingdings 3</vt:lpstr>
      <vt:lpstr>Wisp</vt:lpstr>
      <vt:lpstr>Malignant Neoplasms</vt:lpstr>
      <vt:lpstr>malignancies that commonly affect the jaws  </vt:lpstr>
      <vt:lpstr>Imaging Features </vt:lpstr>
      <vt:lpstr>Carcinomas</vt:lpstr>
      <vt:lpstr>1. Squamous Cell Carcinoma Arising in Soft Tissue </vt:lpstr>
      <vt:lpstr>PowerPoint Presentation</vt:lpstr>
      <vt:lpstr>Differential Interpretation </vt:lpstr>
      <vt:lpstr>2. Squamous Cell Carcinoma Originating in the Maxillary Sinus </vt:lpstr>
      <vt:lpstr>5. Central Mucoepidermoid Carcinoma </vt:lpstr>
      <vt:lpstr>Metastatic Disease </vt:lpstr>
      <vt:lpstr>PowerPoint Presentation</vt:lpstr>
      <vt:lpstr>Imaging Features </vt:lpstr>
      <vt:lpstr>PowerPoint Presentation</vt:lpstr>
      <vt:lpstr>Differential Interpretation </vt:lpstr>
      <vt:lpstr>Sarcomas </vt:lpstr>
      <vt:lpstr>1.Osteosarcoma </vt:lpstr>
      <vt:lpstr>Imaging Features </vt:lpstr>
      <vt:lpstr>PowerPoint Presentation</vt:lpstr>
      <vt:lpstr>Differential Interpretation </vt:lpstr>
      <vt:lpstr>2. Chondrosarcoma </vt:lpstr>
      <vt:lpstr>Imaging Features</vt:lpstr>
      <vt:lpstr>Differential Interpretation</vt:lpstr>
      <vt:lpstr>3.Ewing Sarcoma </vt:lpstr>
      <vt:lpstr>Imaging Features </vt:lpstr>
      <vt:lpstr>Differential Interpretation </vt:lpstr>
      <vt:lpstr>4. Fibrosarcoma </vt:lpstr>
      <vt:lpstr>Differential Interpretation </vt:lpstr>
      <vt:lpstr>Malignancies of the Hematopoietic System </vt:lpstr>
      <vt:lpstr>1. Multiple Myeloma</vt:lpstr>
      <vt:lpstr>PowerPoint Presentation</vt:lpstr>
      <vt:lpstr>Differential Interpretation </vt:lpstr>
      <vt:lpstr>2.Lymphoma </vt:lpstr>
      <vt:lpstr>Differential Interpretation </vt:lpstr>
      <vt:lpstr>4.Leukemia </vt:lpstr>
      <vt:lpstr>Differential Interpretation </vt:lpstr>
      <vt:lpstr>5. Langerhans Cell Histiocytosis </vt:lpstr>
      <vt:lpstr>Imaging Features </vt:lpstr>
      <vt:lpstr>Differential Interpretation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Malignant Neoplasms</dc:title>
  <dc:creator>Microsoft Office User</dc:creator>
  <cp:lastModifiedBy>Microsoft Office User</cp:lastModifiedBy>
  <cp:revision>42</cp:revision>
  <dcterms:created xsi:type="dcterms:W3CDTF">2025-09-10T16:25:11Z</dcterms:created>
  <dcterms:modified xsi:type="dcterms:W3CDTF">2025-12-06T20:47:41Z</dcterms:modified>
</cp:coreProperties>
</file>